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
  </p:notesMasterIdLst>
  <p:sldIdLst>
    <p:sldId id="256" r:id="rId2"/>
    <p:sldId id="257" r:id="rId3"/>
    <p:sldId id="259" r:id="rId4"/>
    <p:sldId id="261" r:id="rId5"/>
    <p:sldId id="262" r:id="rId6"/>
    <p:sldId id="264" r:id="rId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ltLang="en-US"/>
          </a:p>
        </p:txBody>
      </p:sp>
      <p:sp>
        <p:nvSpPr>
          <p:cNvPr id="1536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ltLang="en-US"/>
          </a:p>
        </p:txBody>
      </p:sp>
      <p:sp>
        <p:nvSpPr>
          <p:cNvPr id="1536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ltLang="en-US"/>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B6F28F4E-3865-4997-B807-9307526C04E4}" type="slidenum">
              <a:rPr lang="en-US" altLang="en-US"/>
              <a:pPr/>
              <a:t>‹#›</a:t>
            </a:fld>
            <a:endParaRPr lang="en-US" altLang="en-US"/>
          </a:p>
        </p:txBody>
      </p:sp>
    </p:spTree>
    <p:extLst>
      <p:ext uri="{BB962C8B-B14F-4D97-AF65-F5344CB8AC3E}">
        <p14:creationId xmlns:p14="http://schemas.microsoft.com/office/powerpoint/2010/main" val="275131858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887973-B822-418B-8ACD-4B02C5F63583}" type="slidenum">
              <a:rPr lang="en-US" altLang="en-US"/>
              <a:pPr/>
              <a:t>1</a:t>
            </a:fld>
            <a:endParaRPr lang="en-US" altLang="en-US"/>
          </a:p>
        </p:txBody>
      </p:sp>
      <p:sp>
        <p:nvSpPr>
          <p:cNvPr id="21506" name="Rectangle 2"/>
          <p:cNvSpPr>
            <a:spLocks noRot="1" noChangeArrowheads="1" noTextEdit="1"/>
          </p:cNvSpPr>
          <p:nvPr>
            <p:ph type="sldImg"/>
          </p:nvPr>
        </p:nvSpPr>
        <p:spPr>
          <a:ln/>
        </p:spPr>
      </p:sp>
      <p:sp>
        <p:nvSpPr>
          <p:cNvPr id="21507" name="Rectangle 3"/>
          <p:cNvSpPr>
            <a:spLocks noGrp="1" noChangeArrowheads="1"/>
          </p:cNvSpPr>
          <p:nvPr>
            <p:ph type="body" idx="1"/>
          </p:nvPr>
        </p:nvSpPr>
        <p:spPr/>
        <p:txBody>
          <a:bodyPr/>
          <a:lstStyle/>
          <a:p>
            <a:r>
              <a:rPr lang="en-US" altLang="en-US"/>
              <a:t>Presenting “A Trio of Terror!” or, “We Three Ghouls”, a devilishly special selection of three frighteningly good telescope targets for your Halloween viewing pleasure.  Not for the squeamish.  Not for the faint of heart.  Not even necessarily for prime time either but here we go.  Hold hands with the person next to you as we dare to visit the horrifying Witch Head Nebula, the haunting Ghost of Jupiter, and the terrifying Medusa Nebula.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87CAEE-F8F1-436D-BAF5-47FCCB6BBCEF}" type="slidenum">
              <a:rPr lang="en-US" altLang="en-US"/>
              <a:pPr/>
              <a:t>2</a:t>
            </a:fld>
            <a:endParaRPr lang="en-US" altLang="en-US"/>
          </a:p>
        </p:txBody>
      </p:sp>
      <p:sp>
        <p:nvSpPr>
          <p:cNvPr id="16386" name="Rectangle 2"/>
          <p:cNvSpPr>
            <a:spLocks noRot="1" noChangeArrowheads="1" noTextEdit="1"/>
          </p:cNvSpPr>
          <p:nvPr>
            <p:ph type="sldImg"/>
          </p:nvPr>
        </p:nvSpPr>
        <p:spPr>
          <a:ln/>
        </p:spPr>
      </p:sp>
      <p:sp>
        <p:nvSpPr>
          <p:cNvPr id="16387" name="Rectangle 3"/>
          <p:cNvSpPr>
            <a:spLocks noGrp="1" noChangeArrowheads="1"/>
          </p:cNvSpPr>
          <p:nvPr>
            <p:ph type="body" idx="1"/>
          </p:nvPr>
        </p:nvSpPr>
        <p:spPr/>
        <p:txBody>
          <a:bodyPr/>
          <a:lstStyle/>
          <a:p>
            <a:r>
              <a:rPr lang="en-US" altLang="en-US"/>
              <a:t>Double, double toil and trouble; Fire burn, and cauldron bubble -- maybe Macbeth should have consulted the Witch Head Nebula. This suggestively shaped reflection nebula is associated with the bright star Rigel in the constellation Orion. More formally known as IC 2118, the Witch Head Nebula glows primarily by light reflected from Rigel, located just outside the top right corner of the above image. Fine dust in the nebula reflects the light. The blue color is caused not only by Rigel's blue color but because the dust grains reflect blue light more efficiently than red. The same physical process causes Earth's daytime sky to appear blue, although the scatterers in Earth's atmosphere are molecules of nitrogen and oxygen. The nebula lies about 1000 light-years away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C10A65-4001-43C8-B9AB-E38F415DB711}" type="slidenum">
              <a:rPr lang="en-US" altLang="en-US"/>
              <a:pPr/>
              <a:t>3</a:t>
            </a:fld>
            <a:endParaRPr lang="en-US" altLang="en-US"/>
          </a:p>
        </p:txBody>
      </p:sp>
      <p:sp>
        <p:nvSpPr>
          <p:cNvPr id="22530" name="Rectangle 2"/>
          <p:cNvSpPr>
            <a:spLocks noRot="1" noChangeArrowheads="1" noTextEdit="1"/>
          </p:cNvSpPr>
          <p:nvPr>
            <p:ph type="sldImg"/>
          </p:nvPr>
        </p:nvSpPr>
        <p:spPr>
          <a:ln/>
        </p:spPr>
      </p:sp>
      <p:sp>
        <p:nvSpPr>
          <p:cNvPr id="22531" name="Rectangle 3"/>
          <p:cNvSpPr>
            <a:spLocks noGrp="1" noChangeArrowheads="1"/>
          </p:cNvSpPr>
          <p:nvPr>
            <p:ph type="body" idx="1"/>
          </p:nvPr>
        </p:nvSpPr>
        <p:spPr/>
        <p:txBody>
          <a:bodyPr/>
          <a:lstStyle/>
          <a:p>
            <a:r>
              <a:rPr lang="en-US" altLang="en-US"/>
              <a:t>The Ghost of Jupiter is one of the finest planetary nebulae for any fairly decent telescope and it is one of the most observed of the non-Messier listers.  It is, of course, the death throes of a dying star.  At 2800 ly away in, appropriately enough for Halloween, the constellation Hydra (the water monster) Jupiter’s Ghost is a.k.a. NGC 3242 and was discovered by William Herschel in 1785.  We look through the spherical shell of outgassed, fluffed off material to see the central star.  It is almost literally true that the minimum requirements to detect are any telescope under urban skies and it is one of the AL’s 100 Urban Club objects.  I logged an observation of the Ghost of Jupiter on April 19, 2003 at 2141 hours EST when the weather conditions were “Fairly clear.  Occasional thin wispy clouds but not really an impediment.  46-48 degrees.”  The observation notes read: </a:t>
            </a:r>
          </a:p>
          <a:p>
            <a:r>
              <a:rPr lang="en-US" altLang="en-US"/>
              <a:t>“Backyard setup adjacent to Bluebird Observatory.  The Ghost of Jupiter, or the Eye, is a planetary nebula that rewards high power.  TeleVue Nagler 9mm, 61x is enough to reveal it clearly but doesn't begin to show the structure.  Blue color evident.  Hard to mistake this object for Jupiter, though.  The Ghost is one of two objects in Hydra that are part of the Urban Astronomy Club.  Fairly easy walk down from Alphard to Lambda Hydra and then to the Ghost of Jupiter.”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2833A9-018D-4E00-8709-A641460BFC69}" type="slidenum">
              <a:rPr lang="en-US" altLang="en-US"/>
              <a:pPr/>
              <a:t>4</a:t>
            </a:fld>
            <a:endParaRPr lang="en-US" altLang="en-US"/>
          </a:p>
        </p:txBody>
      </p:sp>
      <p:sp>
        <p:nvSpPr>
          <p:cNvPr id="18434" name="Rectangle 2"/>
          <p:cNvSpPr>
            <a:spLocks noRot="1"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altLang="en-US"/>
              <a:t>So let’s get real my friends.  Unless you are observing with the fine instruments made by Meade or TeleVue like all four of mine are you won’t be seeing the Hubble-like image as in the previous one.  Instead you’ll be stuck with this view in a typical 6-inch at 50x.  Now it looks much more like Jupiter!  But like most bright planetary nebulae (and the Ghost of Jupiter is magnitude 8.60) the Ghost appears pale blue or green to the eyes of most observers.  The Ghost of Jupiter is, appropriately enough for Halloween, in the constellation Hydra.</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D79427-018E-42F6-ADD6-05A890F15B9F}" type="slidenum">
              <a:rPr lang="en-US" altLang="en-US"/>
              <a:pPr/>
              <a:t>5</a:t>
            </a:fld>
            <a:endParaRPr lang="en-US" altLang="en-US"/>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p:txBody>
          <a:bodyPr/>
          <a:lstStyle/>
          <a:p>
            <a:pPr>
              <a:lnSpc>
                <a:spcPct val="80000"/>
              </a:lnSpc>
            </a:pPr>
            <a:r>
              <a:rPr lang="en-US" altLang="en-US" sz="900"/>
              <a:t>“And they are three, the Gorgons, each with wings</a:t>
            </a:r>
          </a:p>
          <a:p>
            <a:pPr>
              <a:lnSpc>
                <a:spcPct val="80000"/>
              </a:lnSpc>
            </a:pPr>
            <a:r>
              <a:rPr lang="en-US" altLang="en-US" sz="900"/>
              <a:t>And snaky hair, most horrible to mortals,</a:t>
            </a:r>
          </a:p>
          <a:p>
            <a:pPr>
              <a:lnSpc>
                <a:spcPct val="80000"/>
              </a:lnSpc>
            </a:pPr>
            <a:r>
              <a:rPr lang="en-US" altLang="en-US" sz="900"/>
              <a:t>Whom no man shall behold and draw again</a:t>
            </a:r>
          </a:p>
          <a:p>
            <a:pPr>
              <a:lnSpc>
                <a:spcPct val="80000"/>
              </a:lnSpc>
            </a:pPr>
            <a:r>
              <a:rPr lang="en-US" altLang="en-US" sz="900"/>
              <a:t>The breath of life”</a:t>
            </a:r>
          </a:p>
          <a:p>
            <a:pPr>
              <a:lnSpc>
                <a:spcPct val="80000"/>
              </a:lnSpc>
            </a:pPr>
            <a:r>
              <a:rPr lang="en-US" altLang="en-US" sz="900"/>
              <a:t>-----Appollodorus</a:t>
            </a:r>
          </a:p>
          <a:p>
            <a:pPr>
              <a:lnSpc>
                <a:spcPct val="80000"/>
              </a:lnSpc>
            </a:pPr>
            <a:endParaRPr lang="en-US" altLang="en-US" sz="900"/>
          </a:p>
          <a:p>
            <a:pPr>
              <a:lnSpc>
                <a:spcPct val="80000"/>
              </a:lnSpc>
            </a:pPr>
            <a:r>
              <a:rPr lang="en-US" altLang="en-US" sz="900"/>
              <a:t>Medusa was one of three gorgons; grotesque, extremely powerful creatures with large wings and bodies covered with yellow scales.  Medusa’s hair  was a mass of living snakes that partially hid a face so hideous that all who gazed upon her would be turned to stone in a blink of an eye.</a:t>
            </a:r>
          </a:p>
          <a:p>
            <a:pPr>
              <a:lnSpc>
                <a:spcPct val="80000"/>
              </a:lnSpc>
            </a:pPr>
            <a:endParaRPr lang="en-US" altLang="en-US" sz="900"/>
          </a:p>
          <a:p>
            <a:pPr>
              <a:lnSpc>
                <a:spcPct val="80000"/>
              </a:lnSpc>
            </a:pPr>
            <a:r>
              <a:rPr lang="en-US" altLang="en-US" sz="900"/>
              <a:t>“Of terrible Medusa,</a:t>
            </a:r>
          </a:p>
          <a:p>
            <a:pPr>
              <a:lnSpc>
                <a:spcPct val="80000"/>
              </a:lnSpc>
            </a:pPr>
            <a:r>
              <a:rPr lang="en-US" altLang="en-US" sz="900"/>
              <a:t>When wandering through the woods she turned to stone</a:t>
            </a:r>
          </a:p>
          <a:p>
            <a:pPr>
              <a:lnSpc>
                <a:spcPct val="80000"/>
              </a:lnSpc>
            </a:pPr>
            <a:r>
              <a:rPr lang="en-US" altLang="en-US" sz="900"/>
              <a:t>Their savage tenants; just as the foaming Lion</a:t>
            </a:r>
          </a:p>
          <a:p>
            <a:pPr>
              <a:lnSpc>
                <a:spcPct val="80000"/>
              </a:lnSpc>
            </a:pPr>
            <a:r>
              <a:rPr lang="en-US" altLang="en-US" sz="900"/>
              <a:t>Sprang furious on his prey, her speedier power</a:t>
            </a:r>
          </a:p>
          <a:p>
            <a:pPr>
              <a:lnSpc>
                <a:spcPct val="80000"/>
              </a:lnSpc>
            </a:pPr>
            <a:r>
              <a:rPr lang="en-US" altLang="en-US" sz="900"/>
              <a:t>Outran his haste,</a:t>
            </a:r>
          </a:p>
          <a:p>
            <a:pPr>
              <a:lnSpc>
                <a:spcPct val="80000"/>
              </a:lnSpc>
            </a:pPr>
            <a:r>
              <a:rPr lang="en-US" altLang="en-US" sz="900"/>
              <a:t>And fixed in that fierce attitude he stands</a:t>
            </a:r>
          </a:p>
          <a:p>
            <a:pPr>
              <a:lnSpc>
                <a:spcPct val="80000"/>
              </a:lnSpc>
            </a:pPr>
            <a:r>
              <a:rPr lang="en-US" altLang="en-US" sz="900"/>
              <a:t>Like Rage in marble!”</a:t>
            </a:r>
          </a:p>
          <a:p>
            <a:pPr>
              <a:lnSpc>
                <a:spcPct val="80000"/>
              </a:lnSpc>
            </a:pPr>
            <a:r>
              <a:rPr lang="en-US" altLang="en-US" sz="900"/>
              <a:t>-----Invitations of Shakespeare [Armstrong]</a:t>
            </a:r>
          </a:p>
          <a:p>
            <a:pPr>
              <a:lnSpc>
                <a:spcPct val="80000"/>
              </a:lnSpc>
            </a:pPr>
            <a:endParaRPr lang="en-US" altLang="en-US" sz="900"/>
          </a:p>
          <a:p>
            <a:pPr>
              <a:lnSpc>
                <a:spcPct val="80000"/>
              </a:lnSpc>
            </a:pPr>
            <a:r>
              <a:rPr lang="en-US" altLang="en-US" sz="900"/>
              <a:t>On a clear, dark night the Medusa Nebula seen here is a reasonably easy find in Gemini using a 6-inch reflector, a 50x wide angle eyepiece and an O!!! Filter.  It is a crescent shaped planetary nebula and nearly as large as the Helix Nebula, so it is best to use low poer, wide field, and a good nebula filter.  Even then the night and the gorgon has to be accommodating or it will not appear.</a:t>
            </a:r>
          </a:p>
          <a:p>
            <a:pPr>
              <a:lnSpc>
                <a:spcPct val="80000"/>
              </a:lnSpc>
            </a:pPr>
            <a:endParaRPr lang="en-US" altLang="en-US" sz="900"/>
          </a:p>
          <a:p>
            <a:pPr>
              <a:lnSpc>
                <a:spcPct val="80000"/>
              </a:lnSpc>
            </a:pPr>
            <a:r>
              <a:rPr lang="en-US" altLang="en-US" sz="900"/>
              <a:t>As Richard Orr has elsewhere said, “In the early morning hours of Hallows Eve when we relive the spirit world of times long passed, the Medusa ghost is high overhead.  Take a look through your own telescope at her and, if conditions are right, the slight shifting of air cells in the upper atmosphere will make her unearthly hair dance like a thousand snakes.”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120221-7571-4ED3-ACD7-14C08102EBD2}" type="slidenum">
              <a:rPr lang="en-US" altLang="en-US"/>
              <a:pPr/>
              <a:t>6</a:t>
            </a:fld>
            <a:endParaRPr lang="en-US" altLang="en-US"/>
          </a:p>
        </p:txBody>
      </p:sp>
      <p:sp>
        <p:nvSpPr>
          <p:cNvPr id="20482" name="Rectangle 2"/>
          <p:cNvSpPr>
            <a:spLocks noRo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altLang="en-US"/>
              <a:t>And so seek out this season if you dare this trio of terror: the Witch Head Nebula, the Ghost of Jupiter, and the Medusa Nebula.  Such an experience this time of the year when much is not plainly in evidence and doubts are mounting in your heart, if you survive it at all, reinforces the not so comforting thought that much of the universe is still mysterious and beyond our current understanding.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8763" cy="6851650"/>
            <a:chOff x="1" y="0"/>
            <a:chExt cx="5763" cy="4316"/>
          </a:xfrm>
        </p:grpSpPr>
        <p:sp>
          <p:nvSpPr>
            <p:cNvPr id="5123"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4"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5"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126" name="Group 6"/>
            <p:cNvGrpSpPr>
              <a:grpSpLocks/>
            </p:cNvGrpSpPr>
            <p:nvPr/>
          </p:nvGrpSpPr>
          <p:grpSpPr bwMode="auto">
            <a:xfrm>
              <a:off x="288" y="0"/>
              <a:ext cx="5098" cy="4316"/>
              <a:chOff x="288" y="0"/>
              <a:chExt cx="5098" cy="4316"/>
            </a:xfrm>
          </p:grpSpPr>
          <p:sp>
            <p:nvSpPr>
              <p:cNvPr id="5127"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8"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9"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0"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1"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2"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3"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4"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5"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6"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7"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8"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9"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40"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1"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2"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3"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4"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5"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6"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7"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8"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49"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0"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151" name="Group 31"/>
            <p:cNvGrpSpPr>
              <a:grpSpLocks/>
            </p:cNvGrpSpPr>
            <p:nvPr/>
          </p:nvGrpSpPr>
          <p:grpSpPr bwMode="auto">
            <a:xfrm>
              <a:off x="1" y="392"/>
              <a:ext cx="5758" cy="1571"/>
              <a:chOff x="1" y="392"/>
              <a:chExt cx="5758" cy="1571"/>
            </a:xfrm>
          </p:grpSpPr>
          <p:sp>
            <p:nvSpPr>
              <p:cNvPr id="5152"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3"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4"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5"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6"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57"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8"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59"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altLang="en-US" noProof="0" smtClean="0"/>
              <a:t>Click to edit Master title style</a:t>
            </a:r>
          </a:p>
        </p:txBody>
      </p:sp>
      <p:sp>
        <p:nvSpPr>
          <p:cNvPr id="5160"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smtClean="0"/>
              <a:t>Click to edit Master subtitle style</a:t>
            </a:r>
          </a:p>
        </p:txBody>
      </p:sp>
      <p:sp>
        <p:nvSpPr>
          <p:cNvPr id="5161" name="Rectangle 41"/>
          <p:cNvSpPr>
            <a:spLocks noGrp="1" noChangeArrowheads="1"/>
          </p:cNvSpPr>
          <p:nvPr>
            <p:ph type="dt" sz="quarter" idx="2"/>
          </p:nvPr>
        </p:nvSpPr>
        <p:spPr/>
        <p:txBody>
          <a:bodyPr/>
          <a:lstStyle>
            <a:lvl1pPr>
              <a:defRPr/>
            </a:lvl1pPr>
          </a:lstStyle>
          <a:p>
            <a:endParaRPr lang="en-US" altLang="en-US"/>
          </a:p>
        </p:txBody>
      </p:sp>
      <p:sp>
        <p:nvSpPr>
          <p:cNvPr id="5162" name="Rectangle 42"/>
          <p:cNvSpPr>
            <a:spLocks noGrp="1" noChangeArrowheads="1"/>
          </p:cNvSpPr>
          <p:nvPr>
            <p:ph type="ftr" sz="quarter" idx="3"/>
          </p:nvPr>
        </p:nvSpPr>
        <p:spPr/>
        <p:txBody>
          <a:bodyPr/>
          <a:lstStyle>
            <a:lvl1pPr>
              <a:defRPr/>
            </a:lvl1pPr>
          </a:lstStyle>
          <a:p>
            <a:endParaRPr lang="en-US" altLang="en-US"/>
          </a:p>
        </p:txBody>
      </p:sp>
      <p:sp>
        <p:nvSpPr>
          <p:cNvPr id="5163" name="Rectangle 43"/>
          <p:cNvSpPr>
            <a:spLocks noGrp="1" noChangeArrowheads="1"/>
          </p:cNvSpPr>
          <p:nvPr>
            <p:ph type="sldNum" sz="quarter" idx="4"/>
          </p:nvPr>
        </p:nvSpPr>
        <p:spPr/>
        <p:txBody>
          <a:bodyPr/>
          <a:lstStyle>
            <a:lvl1pPr>
              <a:defRPr/>
            </a:lvl1pPr>
          </a:lstStyle>
          <a:p>
            <a:fld id="{AB91FACF-5CFD-45A1-93BE-EE263D33C56B}" type="slidenum">
              <a:rPr lang="en-US" altLang="en-US"/>
              <a:pPr/>
              <a:t>‹#›</a:t>
            </a:fld>
            <a:endParaRPr lang="en-US"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858B417-2325-4383-8D69-47D3DFBEDB1E}" type="slidenum">
              <a:rPr lang="en-US" altLang="en-US"/>
              <a:pPr/>
              <a:t>‹#›</a:t>
            </a:fld>
            <a:endParaRPr lang="en-US" altLang="en-US"/>
          </a:p>
        </p:txBody>
      </p:sp>
    </p:spTree>
    <p:extLst>
      <p:ext uri="{BB962C8B-B14F-4D97-AF65-F5344CB8AC3E}">
        <p14:creationId xmlns:p14="http://schemas.microsoft.com/office/powerpoint/2010/main" val="1302555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1745538-FE19-474A-88DA-56A5CACC2396}" type="slidenum">
              <a:rPr lang="en-US" altLang="en-US"/>
              <a:pPr/>
              <a:t>‹#›</a:t>
            </a:fld>
            <a:endParaRPr lang="en-US" altLang="en-US"/>
          </a:p>
        </p:txBody>
      </p:sp>
    </p:spTree>
    <p:extLst>
      <p:ext uri="{BB962C8B-B14F-4D97-AF65-F5344CB8AC3E}">
        <p14:creationId xmlns:p14="http://schemas.microsoft.com/office/powerpoint/2010/main" val="379169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409005F-A2F9-4A06-871F-AFD5888A9C7B}" type="slidenum">
              <a:rPr lang="en-US" altLang="en-US"/>
              <a:pPr/>
              <a:t>‹#›</a:t>
            </a:fld>
            <a:endParaRPr lang="en-US" altLang="en-US"/>
          </a:p>
        </p:txBody>
      </p:sp>
    </p:spTree>
    <p:extLst>
      <p:ext uri="{BB962C8B-B14F-4D97-AF65-F5344CB8AC3E}">
        <p14:creationId xmlns:p14="http://schemas.microsoft.com/office/powerpoint/2010/main" val="1303157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8AEE14B-C6F1-4399-8ACF-361EFFE2181A}" type="slidenum">
              <a:rPr lang="en-US" altLang="en-US"/>
              <a:pPr/>
              <a:t>‹#›</a:t>
            </a:fld>
            <a:endParaRPr lang="en-US" altLang="en-US"/>
          </a:p>
        </p:txBody>
      </p:sp>
    </p:spTree>
    <p:extLst>
      <p:ext uri="{BB962C8B-B14F-4D97-AF65-F5344CB8AC3E}">
        <p14:creationId xmlns:p14="http://schemas.microsoft.com/office/powerpoint/2010/main" val="649023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1DFEF85-5A6B-4A66-8DDD-873EB617CA4A}" type="slidenum">
              <a:rPr lang="en-US" altLang="en-US"/>
              <a:pPr/>
              <a:t>‹#›</a:t>
            </a:fld>
            <a:endParaRPr lang="en-US" altLang="en-US"/>
          </a:p>
        </p:txBody>
      </p:sp>
    </p:spTree>
    <p:extLst>
      <p:ext uri="{BB962C8B-B14F-4D97-AF65-F5344CB8AC3E}">
        <p14:creationId xmlns:p14="http://schemas.microsoft.com/office/powerpoint/2010/main" val="2491647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149F3E3E-AF48-4298-B228-3B6FCBDC8FB3}" type="slidenum">
              <a:rPr lang="en-US" altLang="en-US"/>
              <a:pPr/>
              <a:t>‹#›</a:t>
            </a:fld>
            <a:endParaRPr lang="en-US" altLang="en-US"/>
          </a:p>
        </p:txBody>
      </p:sp>
    </p:spTree>
    <p:extLst>
      <p:ext uri="{BB962C8B-B14F-4D97-AF65-F5344CB8AC3E}">
        <p14:creationId xmlns:p14="http://schemas.microsoft.com/office/powerpoint/2010/main" val="2665626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2E53D247-92BC-4638-B88C-63A480740369}" type="slidenum">
              <a:rPr lang="en-US" altLang="en-US"/>
              <a:pPr/>
              <a:t>‹#›</a:t>
            </a:fld>
            <a:endParaRPr lang="en-US" altLang="en-US"/>
          </a:p>
        </p:txBody>
      </p:sp>
    </p:spTree>
    <p:extLst>
      <p:ext uri="{BB962C8B-B14F-4D97-AF65-F5344CB8AC3E}">
        <p14:creationId xmlns:p14="http://schemas.microsoft.com/office/powerpoint/2010/main" val="1390755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5CE7E874-E7B4-4762-83A4-5EB59CC66796}" type="slidenum">
              <a:rPr lang="en-US" altLang="en-US"/>
              <a:pPr/>
              <a:t>‹#›</a:t>
            </a:fld>
            <a:endParaRPr lang="en-US" altLang="en-US"/>
          </a:p>
        </p:txBody>
      </p:sp>
    </p:spTree>
    <p:extLst>
      <p:ext uri="{BB962C8B-B14F-4D97-AF65-F5344CB8AC3E}">
        <p14:creationId xmlns:p14="http://schemas.microsoft.com/office/powerpoint/2010/main" val="3568339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18FB1D90-8259-4DB0-B1AB-C54F30BBBDE5}" type="slidenum">
              <a:rPr lang="en-US" altLang="en-US"/>
              <a:pPr/>
              <a:t>‹#›</a:t>
            </a:fld>
            <a:endParaRPr lang="en-US" altLang="en-US"/>
          </a:p>
        </p:txBody>
      </p:sp>
    </p:spTree>
    <p:extLst>
      <p:ext uri="{BB962C8B-B14F-4D97-AF65-F5344CB8AC3E}">
        <p14:creationId xmlns:p14="http://schemas.microsoft.com/office/powerpoint/2010/main" val="1186636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4187511-CA65-4E85-96D8-5B6B98559641}" type="slidenum">
              <a:rPr lang="en-US" altLang="en-US"/>
              <a:pPr/>
              <a:t>‹#›</a:t>
            </a:fld>
            <a:endParaRPr lang="en-US" altLang="en-US"/>
          </a:p>
        </p:txBody>
      </p:sp>
    </p:spTree>
    <p:extLst>
      <p:ext uri="{BB962C8B-B14F-4D97-AF65-F5344CB8AC3E}">
        <p14:creationId xmlns:p14="http://schemas.microsoft.com/office/powerpoint/2010/main" val="2619111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1588" y="0"/>
            <a:ext cx="9148762" cy="6851650"/>
            <a:chOff x="1" y="0"/>
            <a:chExt cx="5763" cy="4316"/>
          </a:xfrm>
        </p:grpSpPr>
        <p:sp>
          <p:nvSpPr>
            <p:cNvPr id="4099"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4102" name="Group 6"/>
            <p:cNvGrpSpPr>
              <a:grpSpLocks/>
            </p:cNvGrpSpPr>
            <p:nvPr/>
          </p:nvGrpSpPr>
          <p:grpSpPr bwMode="auto">
            <a:xfrm>
              <a:off x="288" y="0"/>
              <a:ext cx="5098" cy="4316"/>
              <a:chOff x="288" y="0"/>
              <a:chExt cx="5098" cy="4316"/>
            </a:xfrm>
          </p:grpSpPr>
          <p:sp>
            <p:nvSpPr>
              <p:cNvPr id="4103"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4"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5"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6"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7"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8"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9"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0"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1"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2"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3"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4"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5"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116"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7"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8"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9"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0"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1"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2"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3"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4"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25"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26"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127" name="Group 31"/>
            <p:cNvGrpSpPr>
              <a:grpSpLocks/>
            </p:cNvGrpSpPr>
            <p:nvPr/>
          </p:nvGrpSpPr>
          <p:grpSpPr bwMode="auto">
            <a:xfrm>
              <a:off x="1" y="392"/>
              <a:ext cx="5758" cy="1571"/>
              <a:chOff x="1" y="392"/>
              <a:chExt cx="5758" cy="1571"/>
            </a:xfrm>
          </p:grpSpPr>
          <p:sp>
            <p:nvSpPr>
              <p:cNvPr id="4128"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29"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30"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31"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32"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133"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34"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135"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smtClean="0"/>
              <a:t>Click to edit Master title style</a:t>
            </a:r>
          </a:p>
        </p:txBody>
      </p:sp>
      <p:sp>
        <p:nvSpPr>
          <p:cNvPr id="4136"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ltLang="en-US"/>
          </a:p>
        </p:txBody>
      </p:sp>
      <p:sp>
        <p:nvSpPr>
          <p:cNvPr id="4137"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endParaRPr lang="en-US" altLang="en-US"/>
          </a:p>
        </p:txBody>
      </p:sp>
      <p:sp>
        <p:nvSpPr>
          <p:cNvPr id="4138"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FDE274D2-BFCE-4156-83DC-7A2450E8D828}" type="slidenum">
              <a:rPr lang="en-US" altLang="en-US"/>
              <a:pPr/>
              <a:t>‹#›</a:t>
            </a:fld>
            <a:endParaRPr lang="en-US" altLang="en-US"/>
          </a:p>
        </p:txBody>
      </p:sp>
      <p:sp>
        <p:nvSpPr>
          <p:cNvPr id="4139"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media/audio1.wav"/><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media/audio2.wav"/><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hyperlink" Target="http://antwrp.gsfc.nasa.gov/apod/image/0102/witchhead_stevens_big.jpg"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media/audio3.wav"/><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hyperlink" Target="http://antwrp.gsfc.nasa.gov/apod/image/9703/ngc3242_bb_big.gif"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audio" Target="file:///C:\Documents%20and%20Settings\Owner\My%20Documents\!download\Sounds\creak_closing.mp3" TargetMode="Externa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audio" Target="../media/audio4.wav"/><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audio" Target="file:///C:\Documents%20and%20Settings\Owner\My%20Documents\!download\Sounds\manscreamlong.wav" TargetMode="External"/><Relationship Id="rId5" Type="http://schemas.openxmlformats.org/officeDocument/2006/relationships/image" Target="../media/image2.pn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34000" y="1692275"/>
            <a:ext cx="3124200" cy="1736725"/>
          </a:xfrm>
        </p:spPr>
        <p:txBody>
          <a:bodyPr/>
          <a:lstStyle/>
          <a:p>
            <a:r>
              <a:rPr lang="en-US" altLang="en-US"/>
              <a:t>A Trio of Terror!</a:t>
            </a:r>
          </a:p>
        </p:txBody>
      </p:sp>
      <p:sp>
        <p:nvSpPr>
          <p:cNvPr id="2051" name="Rectangle 3"/>
          <p:cNvSpPr>
            <a:spLocks noGrp="1" noChangeArrowheads="1"/>
          </p:cNvSpPr>
          <p:nvPr>
            <p:ph type="subTitle" idx="1"/>
          </p:nvPr>
        </p:nvSpPr>
        <p:spPr/>
        <p:txBody>
          <a:bodyPr/>
          <a:lstStyle/>
          <a:p>
            <a:pPr algn="l">
              <a:buFont typeface="Wingdings" pitchFamily="2" charset="2"/>
              <a:buChar char="n"/>
            </a:pPr>
            <a:r>
              <a:rPr lang="en-US" altLang="en-US"/>
              <a:t>The Witch Head Nebula</a:t>
            </a:r>
          </a:p>
          <a:p>
            <a:pPr algn="l">
              <a:buFont typeface="Wingdings" pitchFamily="2" charset="2"/>
              <a:buChar char="n"/>
            </a:pPr>
            <a:r>
              <a:rPr lang="en-US" altLang="en-US"/>
              <a:t>The Ghost of Jupiter</a:t>
            </a:r>
          </a:p>
          <a:p>
            <a:pPr algn="l">
              <a:buFont typeface="Wingdings" pitchFamily="2" charset="2"/>
              <a:buChar char="n"/>
            </a:pPr>
            <a:r>
              <a:rPr lang="en-US" altLang="en-US"/>
              <a:t>The Medusa Nebula</a:t>
            </a:r>
          </a:p>
          <a:p>
            <a:endParaRPr lang="en-US" altLang="en-US"/>
          </a:p>
        </p:txBody>
      </p:sp>
      <p:pic>
        <p:nvPicPr>
          <p:cNvPr id="2053" name="Picture 5" descr="pumpkin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57200"/>
            <a:ext cx="4762500" cy="3286125"/>
          </a:xfrm>
          <a:prstGeom prst="rect">
            <a:avLst/>
          </a:prstGeom>
          <a:noFill/>
          <a:extLst>
            <a:ext uri="{909E8E84-426E-40DD-AFC4-6F175D3DCCD1}">
              <a14:hiddenFill xmlns:a14="http://schemas.microsoft.com/office/drawing/2010/main">
                <a:solidFill>
                  <a:srgbClr val="FFFFFF"/>
                </a:solidFill>
              </a14:hiddenFill>
            </a:ext>
          </a:extLst>
        </p:spPr>
      </p:pic>
      <p:pic>
        <p:nvPicPr>
          <p:cNvPr id="2054" name="meta1420.wav">
            <a:hlinkClick r:id="" action="ppaction://ole?verb=0"/>
          </p:cNvPr>
          <p:cNvPicPr>
            <a:picLocks noRot="1" noChangeAspect="1" noChangeArrowheads="1"/>
          </p:cNvPicPr>
          <p:nvPr>
            <a:wavAudioFile r:embed="rId1" name="metaldooropen.wav"/>
          </p:nvPr>
        </p:nvPicPr>
        <p:blipFill>
          <a:blip r:embed="rId5">
            <a:extLst>
              <a:ext uri="{28A0092B-C50C-407E-A947-70E740481C1C}">
                <a14:useLocalDpi xmlns:a14="http://schemas.microsoft.com/office/drawing/2010/main" val="0"/>
              </a:ext>
            </a:extLst>
          </a:blip>
          <a:srcRect/>
          <a:stretch>
            <a:fillRect/>
          </a:stretch>
        </p:blipFill>
        <p:spPr bwMode="auto">
          <a:xfrm>
            <a:off x="762000" y="65532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524" fill="hold"/>
                                        <p:tgtEl>
                                          <p:spTgt spid="205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2054"/>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descr="See Explanation.  Clicking on the picture will download &#10; the highest resolution version available.">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3825" y="0"/>
            <a:ext cx="521017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177" name="Picture 9" descr="broomHa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1524000"/>
            <a:ext cx="3352800" cy="2136775"/>
          </a:xfrm>
          <a:prstGeom prst="rect">
            <a:avLst/>
          </a:prstGeom>
          <a:noFill/>
          <a:extLst>
            <a:ext uri="{909E8E84-426E-40DD-AFC4-6F175D3DCCD1}">
              <a14:hiddenFill xmlns:a14="http://schemas.microsoft.com/office/drawing/2010/main">
                <a:solidFill>
                  <a:srgbClr val="FFFFFF"/>
                </a:solidFill>
              </a14:hiddenFill>
            </a:ext>
          </a:extLst>
        </p:spPr>
      </p:pic>
      <p:pic>
        <p:nvPicPr>
          <p:cNvPr id="7178" name="CAT1420.wav">
            <a:hlinkClick r:id="" action="ppaction://media"/>
          </p:cNvPr>
          <p:cNvPicPr>
            <a:picLocks noRot="1" noChangeAspect="1" noChangeArrowheads="1"/>
          </p:cNvPicPr>
          <p:nvPr>
            <a:wavAudioFile r:embed="rId1" name="CAT.wav"/>
          </p:nvPr>
        </p:nvPicPr>
        <p:blipFill>
          <a:blip r:embed="rId7">
            <a:extLst>
              <a:ext uri="{28A0092B-C50C-407E-A947-70E740481C1C}">
                <a14:useLocalDpi xmlns:a14="http://schemas.microsoft.com/office/drawing/2010/main" val="0"/>
              </a:ext>
            </a:extLst>
          </a:blip>
          <a:srcRect/>
          <a:stretch>
            <a:fillRect/>
          </a:stretch>
        </p:blipFill>
        <p:spPr bwMode="auto">
          <a:xfrm>
            <a:off x="685800" y="65532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231" fill="hold"/>
                                        <p:tgtEl>
                                          <p:spTgt spid="717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178"/>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1" name="Picture 5" descr="See Explanation.  Clicking on the picture will download &#10; the highest resolution version available.">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2066925"/>
            <a:ext cx="6162675" cy="4591050"/>
          </a:xfrm>
          <a:prstGeom prst="rect">
            <a:avLst/>
          </a:prstGeom>
          <a:noFill/>
          <a:extLst>
            <a:ext uri="{909E8E84-426E-40DD-AFC4-6F175D3DCCD1}">
              <a14:hiddenFill xmlns:a14="http://schemas.microsoft.com/office/drawing/2010/main">
                <a:solidFill>
                  <a:srgbClr val="FFFFFF"/>
                </a:solidFill>
              </a14:hiddenFill>
            </a:ext>
          </a:extLst>
        </p:spPr>
      </p:pic>
      <p:pic>
        <p:nvPicPr>
          <p:cNvPr id="9223" name="Picture 7" descr="ghost_bo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304800"/>
            <a:ext cx="2838450" cy="2838450"/>
          </a:xfrm>
          <a:prstGeom prst="rect">
            <a:avLst/>
          </a:prstGeom>
          <a:noFill/>
          <a:extLst>
            <a:ext uri="{909E8E84-426E-40DD-AFC4-6F175D3DCCD1}">
              <a14:hiddenFill xmlns:a14="http://schemas.microsoft.com/office/drawing/2010/main">
                <a:solidFill>
                  <a:srgbClr val="FFFFFF"/>
                </a:solidFill>
              </a14:hiddenFill>
            </a:ext>
          </a:extLst>
        </p:spPr>
      </p:pic>
      <p:pic>
        <p:nvPicPr>
          <p:cNvPr id="9224" name="SPAC1420.wav">
            <a:hlinkClick r:id="" action="ppaction://media"/>
          </p:cNvPr>
          <p:cNvPicPr>
            <a:picLocks noRot="1" noChangeAspect="1" noChangeArrowheads="1"/>
          </p:cNvPicPr>
          <p:nvPr>
            <a:wavAudioFile r:embed="rId1" name="SPACEBI.wav"/>
          </p:nvPr>
        </p:nvPicPr>
        <p:blipFill>
          <a:blip r:embed="rId7">
            <a:extLst>
              <a:ext uri="{28A0092B-C50C-407E-A947-70E740481C1C}">
                <a14:useLocalDpi xmlns:a14="http://schemas.microsoft.com/office/drawing/2010/main" val="0"/>
              </a:ext>
            </a:extLst>
          </a:blip>
          <a:srcRect/>
          <a:stretch>
            <a:fillRect/>
          </a:stretch>
        </p:blipFill>
        <p:spPr bwMode="auto">
          <a:xfrm>
            <a:off x="685800" y="65532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251" fill="hold"/>
                                        <p:tgtEl>
                                          <p:spTgt spid="922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22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9" name="Picture 5" descr="NGC_3242_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685800"/>
            <a:ext cx="5257800" cy="5257800"/>
          </a:xfrm>
          <a:prstGeom prst="rect">
            <a:avLst/>
          </a:prstGeom>
          <a:noFill/>
          <a:extLst>
            <a:ext uri="{909E8E84-426E-40DD-AFC4-6F175D3DCCD1}">
              <a14:hiddenFill xmlns:a14="http://schemas.microsoft.com/office/drawing/2010/main">
                <a:solidFill>
                  <a:srgbClr val="FFFFFF"/>
                </a:solidFill>
              </a14:hiddenFill>
            </a:ext>
          </a:extLst>
        </p:spPr>
      </p:pic>
      <p:sp>
        <p:nvSpPr>
          <p:cNvPr id="11270" name="Text Box 6"/>
          <p:cNvSpPr txBox="1">
            <a:spLocks noChangeArrowheads="1"/>
          </p:cNvSpPr>
          <p:nvPr/>
        </p:nvSpPr>
        <p:spPr bwMode="auto">
          <a:xfrm>
            <a:off x="914400" y="6096000"/>
            <a:ext cx="7543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The view in a 6-inch at 50x. North is down, east is right.</a:t>
            </a:r>
            <a:r>
              <a:rPr lang="en-US" altLang="en-US"/>
              <a:t> </a:t>
            </a:r>
          </a:p>
        </p:txBody>
      </p:sp>
      <p:pic>
        <p:nvPicPr>
          <p:cNvPr id="11271" name="creak_closing.mp3">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609600" y="65532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711" fill="hold"/>
                                        <p:tgtEl>
                                          <p:spTgt spid="1127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1271"/>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3" name="Picture 5" descr="medus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706438"/>
            <a:ext cx="7772400" cy="5445125"/>
          </a:xfrm>
          <a:prstGeom prst="rect">
            <a:avLst/>
          </a:prstGeom>
          <a:noFill/>
          <a:extLst>
            <a:ext uri="{909E8E84-426E-40DD-AFC4-6F175D3DCCD1}">
              <a14:hiddenFill xmlns:a14="http://schemas.microsoft.com/office/drawing/2010/main">
                <a:solidFill>
                  <a:srgbClr val="FFFFFF"/>
                </a:solidFill>
              </a14:hiddenFill>
            </a:ext>
          </a:extLst>
        </p:spPr>
      </p:pic>
      <p:pic>
        <p:nvPicPr>
          <p:cNvPr id="12295" name="Picture 7" descr="howlingThumb"/>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228600"/>
            <a:ext cx="2133600" cy="2133600"/>
          </a:xfrm>
          <a:prstGeom prst="rect">
            <a:avLst/>
          </a:prstGeom>
          <a:noFill/>
          <a:extLst>
            <a:ext uri="{909E8E84-426E-40DD-AFC4-6F175D3DCCD1}">
              <a14:hiddenFill xmlns:a14="http://schemas.microsoft.com/office/drawing/2010/main">
                <a:solidFill>
                  <a:srgbClr val="FFFFFF"/>
                </a:solidFill>
              </a14:hiddenFill>
            </a:ext>
          </a:extLst>
        </p:spPr>
      </p:pic>
      <p:pic>
        <p:nvPicPr>
          <p:cNvPr id="12296" name="ugh1420.wav">
            <a:hlinkClick r:id="" action="ppaction://media"/>
          </p:cNvPr>
          <p:cNvPicPr>
            <a:picLocks noRot="1" noChangeAspect="1" noChangeArrowheads="1"/>
          </p:cNvPicPr>
          <p:nvPr>
            <a:wavAudioFile r:embed="rId1" name="ugh.wav"/>
          </p:nvPr>
        </p:nvPicPr>
        <p:blipFill>
          <a:blip r:embed="rId6">
            <a:extLst>
              <a:ext uri="{28A0092B-C50C-407E-A947-70E740481C1C}">
                <a14:useLocalDpi xmlns:a14="http://schemas.microsoft.com/office/drawing/2010/main" val="0"/>
              </a:ext>
            </a:extLst>
          </a:blip>
          <a:srcRect/>
          <a:stretch>
            <a:fillRect/>
          </a:stretch>
        </p:blipFill>
        <p:spPr bwMode="auto">
          <a:xfrm>
            <a:off x="609600" y="65532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7029" fill="hold"/>
                                        <p:tgtEl>
                                          <p:spTgt spid="1229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2296"/>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3" name="Picture 7" descr="wallpaper_House_1024_76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30188"/>
            <a:ext cx="8534400" cy="6397625"/>
          </a:xfrm>
          <a:prstGeom prst="rect">
            <a:avLst/>
          </a:prstGeom>
          <a:noFill/>
          <a:extLst>
            <a:ext uri="{909E8E84-426E-40DD-AFC4-6F175D3DCCD1}">
              <a14:hiddenFill xmlns:a14="http://schemas.microsoft.com/office/drawing/2010/main">
                <a:solidFill>
                  <a:srgbClr val="FFFFFF"/>
                </a:solidFill>
              </a14:hiddenFill>
            </a:ext>
          </a:extLst>
        </p:spPr>
      </p:pic>
      <p:pic>
        <p:nvPicPr>
          <p:cNvPr id="14344" name="manscreamlong.wav">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609600" y="65532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5480" fill="hold"/>
                                        <p:tgtEl>
                                          <p:spTgt spid="1434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4344"/>
                </p:tgtEl>
              </p:cMediaNode>
            </p:audio>
          </p:childTnLst>
        </p:cTn>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140</TotalTime>
  <Words>1013</Words>
  <Application>Microsoft Office PowerPoint</Application>
  <PresentationFormat>On-screen Show (4:3)</PresentationFormat>
  <Paragraphs>37</Paragraphs>
  <Slides>6</Slides>
  <Notes>6</Notes>
  <HiddenSlides>0</HiddenSlides>
  <MMClips>6</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Times New Roman</vt:lpstr>
      <vt:lpstr>Verdana</vt:lpstr>
      <vt:lpstr>Wingdings</vt:lpstr>
      <vt:lpstr>Globe</vt:lpstr>
      <vt:lpstr>A Trio of Terror!</vt:lpstr>
      <vt:lpstr>PowerPoint Presentation</vt:lpstr>
      <vt:lpstr>PowerPoint Presentation</vt:lpstr>
      <vt:lpstr>PowerPoint Presentation</vt:lpstr>
      <vt:lpstr>PowerPoint Presentation</vt:lpstr>
      <vt:lpstr>PowerPoint Presentation</vt:lpstr>
    </vt:vector>
  </TitlesOfParts>
  <Company>Vortex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Trio of Terror</dc:title>
  <dc:creator>Jerry Persall</dc:creator>
  <cp:lastModifiedBy>Chas Rimpo</cp:lastModifiedBy>
  <cp:revision>4</cp:revision>
  <dcterms:created xsi:type="dcterms:W3CDTF">2003-10-04T13:34:15Z</dcterms:created>
  <dcterms:modified xsi:type="dcterms:W3CDTF">2013-11-29T16:02:41Z</dcterms:modified>
</cp:coreProperties>
</file>